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57" r:id="rId5"/>
    <p:sldId id="258" r:id="rId6"/>
    <p:sldId id="281" r:id="rId7"/>
    <p:sldId id="285" r:id="rId8"/>
    <p:sldId id="280" r:id="rId9"/>
    <p:sldId id="286" r:id="rId10"/>
    <p:sldId id="284" r:id="rId11"/>
    <p:sldId id="325" r:id="rId12"/>
    <p:sldId id="287" r:id="rId13"/>
    <p:sldId id="326" r:id="rId14"/>
    <p:sldId id="288" r:id="rId15"/>
    <p:sldId id="293" r:id="rId16"/>
    <p:sldId id="294" r:id="rId17"/>
    <p:sldId id="295" r:id="rId18"/>
    <p:sldId id="296" r:id="rId19"/>
    <p:sldId id="302" r:id="rId20"/>
    <p:sldId id="297" r:id="rId21"/>
    <p:sldId id="298" r:id="rId22"/>
    <p:sldId id="299" r:id="rId23"/>
    <p:sldId id="300" r:id="rId24"/>
    <p:sldId id="301" r:id="rId25"/>
    <p:sldId id="322" r:id="rId26"/>
    <p:sldId id="304" r:id="rId27"/>
    <p:sldId id="305" r:id="rId28"/>
    <p:sldId id="323" r:id="rId29"/>
    <p:sldId id="308" r:id="rId30"/>
    <p:sldId id="309" r:id="rId31"/>
    <p:sldId id="310" r:id="rId32"/>
    <p:sldId id="311" r:id="rId33"/>
    <p:sldId id="314" r:id="rId34"/>
    <p:sldId id="316" r:id="rId35"/>
    <p:sldId id="317" r:id="rId36"/>
    <p:sldId id="318" r:id="rId37"/>
    <p:sldId id="312" r:id="rId38"/>
    <p:sldId id="313" r:id="rId39"/>
    <p:sldId id="324" r:id="rId4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CED0E-675E-4A24-8F22-720028B99B45}" v="1" dt="2020-04-14T12:00:46.445"/>
    <p1510:client id="{E1A1038A-5B50-4287-9DC7-75BEE6181615}" v="49" dt="2019-02-28T10:36:04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7536-E1E8-4CDC-9631-89E6FAC11203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B1FC-C26C-49EB-9281-E4AE247FE6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39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44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11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9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0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qhrZj2RuNgQ&amp;feature=relate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ZQkULC1bXz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xKJJuRmXDM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DRWuxkBFt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216688"/>
          </a:xfrm>
        </p:spPr>
        <p:txBody>
          <a:bodyPr vert="horz" lIns="0" rIns="18288" anchor="t">
            <a:normAutofit/>
          </a:bodyPr>
          <a:lstStyle/>
          <a:p>
            <a:pPr algn="l"/>
            <a:r>
              <a:rPr lang="nl-NL" dirty="0"/>
              <a:t>Celdeling, erfelijkheidsleer, bevruchting</a:t>
            </a: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F7892B7-6F21-4004-BC33-7B9BE08DA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266825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Gezondheidskunde</a:t>
            </a:r>
          </a:p>
        </p:txBody>
      </p:sp>
    </p:spTree>
    <p:extLst>
      <p:ext uri="{BB962C8B-B14F-4D97-AF65-F5344CB8AC3E}">
        <p14:creationId xmlns:p14="http://schemas.microsoft.com/office/powerpoint/2010/main" val="100282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5F352-D124-4377-A686-73E3EA5E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CF2183-927F-46C5-A144-FD92F455E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36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Ontwikkeling van de vrucht</a:t>
            </a:r>
            <a:endParaRPr lang="nl-NL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126" y="1936009"/>
            <a:ext cx="6597748" cy="362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93031" y="555672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Zwangerschapsduur 9 maanden </a:t>
            </a:r>
          </a:p>
        </p:txBody>
      </p:sp>
    </p:spTree>
    <p:extLst>
      <p:ext uri="{BB962C8B-B14F-4D97-AF65-F5344CB8AC3E}">
        <p14:creationId xmlns:p14="http://schemas.microsoft.com/office/powerpoint/2010/main" val="288497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Moederkoek = placenta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Via de moederkoek krijgt het kind van de moeder zuurstof en voedingsstoffen en geeft het afvalproducten van de stofwisseling af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40576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50" y="3573016"/>
            <a:ext cx="3191884" cy="227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78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Navelstreng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Lopen bloedvaten doorheen </a:t>
            </a:r>
            <a:r>
              <a:rPr lang="nl-NL" dirty="0">
                <a:sym typeface="Wingdings" pitchFamily="2" charset="2"/>
              </a:rPr>
              <a:t> voeren bloed van de moederkoek naar de vrucht en omgekeerd.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7"/>
          <a:stretch/>
        </p:blipFill>
        <p:spPr bwMode="auto">
          <a:xfrm>
            <a:off x="3264189" y="3181583"/>
            <a:ext cx="2460501" cy="306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81583"/>
            <a:ext cx="2727228" cy="306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60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Vruchtwater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25554"/>
            <a:ext cx="3886200" cy="3899068"/>
          </a:xfrm>
        </p:spPr>
      </p:pic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Vruchtwater wordt bijeengehouden door vruchtvliezen</a:t>
            </a:r>
          </a:p>
          <a:p>
            <a:r>
              <a:rPr lang="nl-NL" dirty="0"/>
              <a:t>Foetus zwemt in het vruchtwater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70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Noem 10 zwangerschapsverschijnselen. </a:t>
            </a:r>
          </a:p>
        </p:txBody>
      </p:sp>
    </p:spTree>
    <p:extLst>
      <p:ext uri="{BB962C8B-B14F-4D97-AF65-F5344CB8AC3E}">
        <p14:creationId xmlns:p14="http://schemas.microsoft.com/office/powerpoint/2010/main" val="255357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35E2F-6155-404B-9AAB-9EC8FF8A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2057"/>
            <a:ext cx="8229600" cy="1143000"/>
          </a:xfrm>
        </p:spPr>
        <p:txBody>
          <a:bodyPr/>
          <a:lstStyle/>
          <a:p>
            <a:r>
              <a:rPr lang="nl-NL" dirty="0"/>
              <a:t>Zwangerschapsverschijnselen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D7666A-492C-4D8B-8356-215D3954C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057"/>
            <a:ext cx="8229600" cy="5228961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(Ochtend)misselijkheid </a:t>
            </a:r>
          </a:p>
          <a:p>
            <a:r>
              <a:rPr lang="nl-NL" dirty="0"/>
              <a:t>Gevoelige borsten /tepels</a:t>
            </a:r>
          </a:p>
          <a:p>
            <a:r>
              <a:rPr lang="nl-NL" dirty="0"/>
              <a:t>Vaker plassen</a:t>
            </a:r>
          </a:p>
          <a:p>
            <a:r>
              <a:rPr lang="nl-NL" dirty="0"/>
              <a:t>Hoofdpijn</a:t>
            </a:r>
          </a:p>
          <a:p>
            <a:r>
              <a:rPr lang="nl-NL" dirty="0"/>
              <a:t>Duizeligheid</a:t>
            </a:r>
          </a:p>
          <a:p>
            <a:r>
              <a:rPr lang="nl-NL" dirty="0"/>
              <a:t>Bloedverlies (innesteling)</a:t>
            </a:r>
          </a:p>
          <a:p>
            <a:r>
              <a:rPr lang="nl-NL" dirty="0"/>
              <a:t>Vermoeidheid</a:t>
            </a:r>
          </a:p>
          <a:p>
            <a:r>
              <a:rPr lang="nl-NL" dirty="0"/>
              <a:t>Pijn en steken in de onderbuik</a:t>
            </a:r>
          </a:p>
          <a:p>
            <a:r>
              <a:rPr lang="nl-NL" dirty="0"/>
              <a:t>IJzersmaak in de mond</a:t>
            </a:r>
          </a:p>
          <a:p>
            <a:r>
              <a:rPr lang="nl-NL" dirty="0"/>
              <a:t>Lage rugpijn</a:t>
            </a:r>
          </a:p>
          <a:p>
            <a:r>
              <a:rPr lang="nl-NL" dirty="0"/>
              <a:t>Verbeterde reukzin</a:t>
            </a:r>
          </a:p>
          <a:p>
            <a:r>
              <a:rPr lang="nl-NL" dirty="0"/>
              <a:t>Droge ogen</a:t>
            </a:r>
          </a:p>
          <a:p>
            <a:r>
              <a:rPr lang="nl-NL" dirty="0"/>
              <a:t>Veranderde huid</a:t>
            </a:r>
          </a:p>
          <a:p>
            <a:r>
              <a:rPr lang="nl-NL" dirty="0"/>
              <a:t>Meer trek / vreemde eetlust</a:t>
            </a:r>
          </a:p>
          <a:p>
            <a:r>
              <a:rPr lang="nl-NL" dirty="0"/>
              <a:t>Emotioneel</a:t>
            </a:r>
          </a:p>
          <a:p>
            <a:r>
              <a:rPr lang="nl-NL" dirty="0"/>
              <a:t>Brandend maagzuur</a:t>
            </a:r>
          </a:p>
          <a:p>
            <a:r>
              <a:rPr lang="nl-NL" dirty="0"/>
              <a:t>Uitblijven menstruatie</a:t>
            </a:r>
          </a:p>
        </p:txBody>
      </p:sp>
    </p:spTree>
    <p:extLst>
      <p:ext uri="{BB962C8B-B14F-4D97-AF65-F5344CB8AC3E}">
        <p14:creationId xmlns:p14="http://schemas.microsoft.com/office/powerpoint/2010/main" val="111442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55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Ontwikkeling per zwangerschapsmaand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Eerste maand:</a:t>
            </a:r>
          </a:p>
          <a:p>
            <a:pPr lvl="1"/>
            <a:r>
              <a:rPr lang="nl-NL" dirty="0"/>
              <a:t>13</a:t>
            </a:r>
            <a:r>
              <a:rPr lang="nl-NL" baseline="30000" dirty="0"/>
              <a:t>e</a:t>
            </a:r>
            <a:r>
              <a:rPr lang="nl-NL" dirty="0"/>
              <a:t> dag ronde schijfje wordt langer en ovaal</a:t>
            </a:r>
          </a:p>
          <a:p>
            <a:pPr lvl="1"/>
            <a:r>
              <a:rPr lang="nl-NL" dirty="0"/>
              <a:t>Start ontwikkeling zenuwstelsel</a:t>
            </a:r>
          </a:p>
          <a:p>
            <a:pPr lvl="1"/>
            <a:r>
              <a:rPr lang="nl-NL" dirty="0"/>
              <a:t>16</a:t>
            </a:r>
            <a:r>
              <a:rPr lang="nl-NL" baseline="30000" dirty="0"/>
              <a:t>e</a:t>
            </a:r>
            <a:r>
              <a:rPr lang="nl-NL" dirty="0"/>
              <a:t> dag hartbuisje verschijnt</a:t>
            </a:r>
          </a:p>
          <a:p>
            <a:pPr lvl="1"/>
            <a:r>
              <a:rPr lang="nl-NL" dirty="0"/>
              <a:t>Bloedsomloop ontwikkelt zich</a:t>
            </a:r>
          </a:p>
          <a:p>
            <a:pPr lvl="1"/>
            <a:r>
              <a:rPr lang="nl-NL" dirty="0"/>
              <a:t>Vrucht is 1 cm groot</a:t>
            </a:r>
          </a:p>
          <a:p>
            <a:pPr lvl="1"/>
            <a:endParaRPr lang="nl-NL" dirty="0"/>
          </a:p>
          <a:p>
            <a:r>
              <a:rPr lang="nl-NL" dirty="0"/>
              <a:t>Tweede maand:</a:t>
            </a:r>
          </a:p>
          <a:p>
            <a:pPr lvl="1"/>
            <a:r>
              <a:rPr lang="nl-NL" dirty="0"/>
              <a:t>Ontbrekende organen worden gevormd (longen)</a:t>
            </a:r>
          </a:p>
          <a:p>
            <a:pPr lvl="1"/>
            <a:r>
              <a:rPr lang="nl-NL" dirty="0"/>
              <a:t>7 weken handen, voeten, vingers en tenen onderscheiden zich</a:t>
            </a:r>
          </a:p>
          <a:p>
            <a:pPr lvl="1"/>
            <a:r>
              <a:rPr lang="nl-NL" dirty="0"/>
              <a:t>Daarna gezicht gevormd: ogen, oren, neus en mond</a:t>
            </a:r>
          </a:p>
          <a:p>
            <a:pPr lvl="1"/>
            <a:r>
              <a:rPr lang="nl-NL" dirty="0"/>
              <a:t>Zenuwstelsel ontwikkelt verder</a:t>
            </a:r>
          </a:p>
          <a:p>
            <a:pPr lvl="1"/>
            <a:r>
              <a:rPr lang="nl-NL" dirty="0"/>
              <a:t>Lever en maag worden gevormd</a:t>
            </a:r>
          </a:p>
          <a:p>
            <a:pPr lvl="1"/>
            <a:r>
              <a:rPr lang="nl-NL" dirty="0"/>
              <a:t>Geraamte wordt harder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09" y="2668279"/>
            <a:ext cx="2863403" cy="172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517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Ontwikkeling per zwangerschapsmaand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Derde maand:</a:t>
            </a:r>
          </a:p>
          <a:p>
            <a:pPr lvl="1"/>
            <a:r>
              <a:rPr lang="nl-NL" dirty="0"/>
              <a:t>Uitwendige geslachtsorganen gaan zich onderscheiden</a:t>
            </a:r>
          </a:p>
          <a:p>
            <a:pPr lvl="1"/>
            <a:r>
              <a:rPr lang="nl-NL" dirty="0"/>
              <a:t>Donshaar </a:t>
            </a:r>
          </a:p>
          <a:p>
            <a:pPr lvl="1"/>
            <a:r>
              <a:rPr lang="nl-NL" dirty="0"/>
              <a:t>Nieren ontstaan</a:t>
            </a:r>
          </a:p>
          <a:p>
            <a:pPr lvl="1"/>
            <a:r>
              <a:rPr lang="nl-NL" dirty="0"/>
              <a:t>Embryo begint te bewegen</a:t>
            </a:r>
          </a:p>
          <a:p>
            <a:pPr lvl="1"/>
            <a:r>
              <a:rPr lang="nl-NL" dirty="0"/>
              <a:t>Embryo = 9 cm groot</a:t>
            </a:r>
          </a:p>
          <a:p>
            <a:pPr marL="365760" lvl="1" indent="0">
              <a:buNone/>
            </a:pPr>
            <a:endParaRPr lang="nl-NL" dirty="0"/>
          </a:p>
          <a:p>
            <a:r>
              <a:rPr lang="nl-NL" dirty="0"/>
              <a:t>Embryo: eerste tot en met derde maand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32459"/>
            <a:ext cx="1725779" cy="172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723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Ontwikkeling per zwangerschapsmaand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Vierde maand:</a:t>
            </a:r>
          </a:p>
          <a:p>
            <a:pPr lvl="1"/>
            <a:r>
              <a:rPr lang="nl-NL" dirty="0"/>
              <a:t>Foetus 150 gram en 16 cm lang</a:t>
            </a:r>
          </a:p>
          <a:p>
            <a:pPr lvl="1"/>
            <a:r>
              <a:rPr lang="nl-NL" dirty="0"/>
              <a:t>Alle belangrijke lichaamsstructuren zijn aanwezig</a:t>
            </a:r>
          </a:p>
          <a:p>
            <a:pPr lvl="1"/>
            <a:r>
              <a:rPr lang="nl-NL" dirty="0"/>
              <a:t>Vet- en zweetklieren beginnen te functioneren</a:t>
            </a:r>
          </a:p>
          <a:p>
            <a:pPr lvl="1"/>
            <a:r>
              <a:rPr lang="nl-NL" dirty="0"/>
              <a:t>Urine en meconium</a:t>
            </a:r>
          </a:p>
          <a:p>
            <a:pPr marL="393192" lvl="1" indent="0">
              <a:buNone/>
            </a:pPr>
            <a:endParaRPr lang="nl-NL" dirty="0"/>
          </a:p>
          <a:p>
            <a:r>
              <a:rPr lang="nl-NL" dirty="0"/>
              <a:t>Vijfde maand:</a:t>
            </a:r>
          </a:p>
          <a:p>
            <a:pPr lvl="1"/>
            <a:r>
              <a:rPr lang="nl-NL" dirty="0"/>
              <a:t>Bewegingen kind voelbaar bij moeder</a:t>
            </a:r>
          </a:p>
          <a:p>
            <a:pPr lvl="1"/>
            <a:r>
              <a:rPr lang="nl-NL" dirty="0"/>
              <a:t>Hartkloppingen hoorbaar</a:t>
            </a:r>
          </a:p>
          <a:p>
            <a:pPr lvl="1"/>
            <a:r>
              <a:rPr lang="nl-NL" dirty="0"/>
              <a:t>Nagels zichtbaar en huid verliest rode tint</a:t>
            </a:r>
          </a:p>
          <a:p>
            <a:pPr lvl="1"/>
            <a:r>
              <a:rPr lang="nl-NL" dirty="0"/>
              <a:t>Foetus kan horen</a:t>
            </a:r>
          </a:p>
          <a:p>
            <a:pPr lvl="1"/>
            <a:r>
              <a:rPr lang="nl-NL" dirty="0"/>
              <a:t>300 gram en 25 cm lang </a:t>
            </a:r>
          </a:p>
          <a:p>
            <a:pPr lvl="1"/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82" y="3548792"/>
            <a:ext cx="2487190" cy="168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49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nl-NL" dirty="0"/>
              <a:t>Erfelijkheidsleer </a:t>
            </a:r>
          </a:p>
          <a:p>
            <a:r>
              <a:rPr lang="nl-NL" dirty="0"/>
              <a:t>Celdeling</a:t>
            </a:r>
          </a:p>
          <a:p>
            <a:r>
              <a:rPr lang="nl-NL" dirty="0"/>
              <a:t>Bevruchting</a:t>
            </a:r>
          </a:p>
          <a:p>
            <a:r>
              <a:rPr lang="nl-NL" dirty="0"/>
              <a:t>Innesteling van de vrucht</a:t>
            </a:r>
          </a:p>
          <a:p>
            <a:r>
              <a:rPr lang="nl-NL" dirty="0"/>
              <a:t>Zwangerschap</a:t>
            </a:r>
          </a:p>
          <a:p>
            <a:r>
              <a:rPr lang="nl-NL" dirty="0"/>
              <a:t>Bevalling </a:t>
            </a:r>
          </a:p>
          <a:p>
            <a:r>
              <a:rPr lang="nl-NL" dirty="0"/>
              <a:t>Voor de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43377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Ontwikkeling per zwangerschapsmaand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Zesde maand:</a:t>
            </a:r>
          </a:p>
          <a:p>
            <a:pPr lvl="1"/>
            <a:r>
              <a:rPr lang="nl-NL" dirty="0"/>
              <a:t>Spieren worden krachtiger</a:t>
            </a:r>
          </a:p>
          <a:p>
            <a:pPr lvl="1"/>
            <a:r>
              <a:rPr lang="nl-NL" dirty="0"/>
              <a:t>Hersenen groeien</a:t>
            </a:r>
          </a:p>
          <a:p>
            <a:pPr lvl="1"/>
            <a:r>
              <a:rPr lang="nl-NL" dirty="0"/>
              <a:t>Ritme van slapen en wakker zijn</a:t>
            </a:r>
          </a:p>
          <a:p>
            <a:pPr lvl="1"/>
            <a:r>
              <a:rPr lang="nl-NL" dirty="0"/>
              <a:t>30 cm en 900 gram</a:t>
            </a:r>
          </a:p>
          <a:p>
            <a:pPr lvl="1"/>
            <a:endParaRPr lang="nl-NL" dirty="0"/>
          </a:p>
          <a:p>
            <a:r>
              <a:rPr lang="nl-NL" dirty="0"/>
              <a:t>Zevende maand:</a:t>
            </a:r>
          </a:p>
          <a:p>
            <a:pPr lvl="1"/>
            <a:r>
              <a:rPr lang="nl-NL" dirty="0"/>
              <a:t>Zenuwen vervolmaakt</a:t>
            </a:r>
          </a:p>
          <a:p>
            <a:pPr lvl="1"/>
            <a:r>
              <a:rPr lang="nl-NL" dirty="0"/>
              <a:t>Gerichte bewegingen</a:t>
            </a:r>
          </a:p>
          <a:p>
            <a:pPr lvl="1"/>
            <a:r>
              <a:rPr lang="nl-NL" dirty="0"/>
              <a:t>Zintuigen ontwikkelen zich</a:t>
            </a:r>
          </a:p>
          <a:p>
            <a:pPr lvl="1"/>
            <a:r>
              <a:rPr lang="nl-NL" dirty="0"/>
              <a:t>35 cm lang en 1500 gram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33" y="3648650"/>
            <a:ext cx="2733067" cy="182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327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Ontwikkeling per zwangerschapsmaand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Achtste maand:</a:t>
            </a:r>
          </a:p>
          <a:p>
            <a:pPr lvl="1"/>
            <a:r>
              <a:rPr lang="nl-NL" dirty="0"/>
              <a:t>Belangrijke organen zijn klaar</a:t>
            </a:r>
          </a:p>
          <a:p>
            <a:pPr lvl="1"/>
            <a:r>
              <a:rPr lang="nl-NL" dirty="0" err="1"/>
              <a:t>onderhuidsvet</a:t>
            </a:r>
            <a:endParaRPr lang="nl-NL" dirty="0"/>
          </a:p>
          <a:p>
            <a:pPr lvl="1"/>
            <a:r>
              <a:rPr lang="nl-NL" dirty="0"/>
              <a:t>Huid roze kleur en huidsmeer</a:t>
            </a:r>
          </a:p>
          <a:p>
            <a:pPr lvl="1"/>
            <a:r>
              <a:rPr lang="nl-NL" dirty="0"/>
              <a:t>45 cm lang en 2500 gram</a:t>
            </a:r>
          </a:p>
          <a:p>
            <a:pPr lvl="1"/>
            <a:endParaRPr lang="nl-NL" dirty="0"/>
          </a:p>
          <a:p>
            <a:r>
              <a:rPr lang="nl-NL" dirty="0"/>
              <a:t>Negende maand:</a:t>
            </a:r>
          </a:p>
          <a:p>
            <a:pPr lvl="1"/>
            <a:r>
              <a:rPr lang="nl-NL" dirty="0"/>
              <a:t>Gewicht en kracht nemen toe</a:t>
            </a:r>
          </a:p>
          <a:p>
            <a:pPr lvl="1"/>
            <a:r>
              <a:rPr lang="nl-NL" dirty="0"/>
              <a:t>Kind drinkt 500-700 ml per dag en plast dit ook uit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60" y="2854645"/>
            <a:ext cx="3434005" cy="255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51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50124-48C0-4521-A0F2-32E7A23D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bevalling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D0DC8B-ABDA-4044-8F8F-7B0AEDBBB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123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Moment van geboorte</a:t>
            </a:r>
          </a:p>
          <a:p>
            <a:r>
              <a:rPr lang="nl-NL" dirty="0"/>
              <a:t>Liggingen van de baby</a:t>
            </a:r>
          </a:p>
          <a:p>
            <a:r>
              <a:rPr lang="nl-NL" dirty="0"/>
              <a:t>Start van de bevalling</a:t>
            </a:r>
          </a:p>
          <a:p>
            <a:r>
              <a:rPr lang="nl-NL" dirty="0"/>
              <a:t>Fasen tijdens de bevalling</a:t>
            </a:r>
          </a:p>
          <a:p>
            <a:r>
              <a:rPr lang="nl-NL" dirty="0"/>
              <a:t>Natuurlijke bevalling</a:t>
            </a:r>
          </a:p>
          <a:p>
            <a:r>
              <a:rPr lang="nl-NL" dirty="0"/>
              <a:t>Keizersnede</a:t>
            </a:r>
          </a:p>
        </p:txBody>
      </p:sp>
    </p:spTree>
    <p:extLst>
      <p:ext uri="{BB962C8B-B14F-4D97-AF65-F5344CB8AC3E}">
        <p14:creationId xmlns:p14="http://schemas.microsoft.com/office/powerpoint/2010/main" val="2334209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Moment van geboorte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Immatuur (onvoldragen) 	korter dan 28 weken</a:t>
            </a:r>
          </a:p>
          <a:p>
            <a:r>
              <a:rPr lang="nl-NL" dirty="0"/>
              <a:t>Prematuur (vroeggeboorte) 	tussen 28 en 37 weken</a:t>
            </a:r>
          </a:p>
          <a:p>
            <a:r>
              <a:rPr lang="nl-NL" dirty="0"/>
              <a:t>Á </a:t>
            </a:r>
            <a:r>
              <a:rPr lang="nl-NL" dirty="0" err="1"/>
              <a:t>terme</a:t>
            </a:r>
            <a:r>
              <a:rPr lang="nl-NL" dirty="0"/>
              <a:t> (uitgerekende datum)  tussen 37 en 42 weken</a:t>
            </a:r>
          </a:p>
          <a:p>
            <a:r>
              <a:rPr lang="nl-NL" dirty="0"/>
              <a:t>Serotien (overdragen) 		vanaf 42 weken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Dysmatuur</a:t>
            </a:r>
            <a:r>
              <a:rPr lang="nl-NL" dirty="0"/>
              <a:t> (te laag geboortegewicht)</a:t>
            </a:r>
          </a:p>
        </p:txBody>
      </p:sp>
    </p:spTree>
    <p:extLst>
      <p:ext uri="{BB962C8B-B14F-4D97-AF65-F5344CB8AC3E}">
        <p14:creationId xmlns:p14="http://schemas.microsoft.com/office/powerpoint/2010/main" val="3789856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64B61-67D7-4FDD-885E-3F681C6D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Ligging van de baby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1EB79A-C3A5-46FD-932E-42DD6DC21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8992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Hoofd- of schedelligging</a:t>
            </a:r>
          </a:p>
          <a:p>
            <a:r>
              <a:rPr lang="nl-NL" dirty="0"/>
              <a:t>Stuitligging</a:t>
            </a:r>
          </a:p>
          <a:p>
            <a:pPr lvl="1"/>
            <a:r>
              <a:rPr lang="nl-NL" dirty="0"/>
              <a:t>Volkomen </a:t>
            </a:r>
          </a:p>
          <a:p>
            <a:pPr lvl="1"/>
            <a:r>
              <a:rPr lang="nl-NL" dirty="0"/>
              <a:t>Onvolkomen </a:t>
            </a:r>
          </a:p>
          <a:p>
            <a:r>
              <a:rPr lang="nl-NL" dirty="0"/>
              <a:t>Dwarsligging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1800" dirty="0"/>
              <a:t>Onvolkomen        Volkomen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A5E376E-B687-457B-8BF1-76A6CB4F4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7"/>
          <a:stretch/>
        </p:blipFill>
        <p:spPr bwMode="auto">
          <a:xfrm>
            <a:off x="5541249" y="1935480"/>
            <a:ext cx="3292026" cy="468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9FDA769-DF72-4C1C-A0FC-8658AD56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58175"/>
            <a:ext cx="1597321" cy="192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C99B07A-903C-4484-BACF-53B1E1A07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21" y="4164124"/>
            <a:ext cx="1453982" cy="191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607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Start van de bevalling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Verliezen van de slijmprop</a:t>
            </a:r>
          </a:p>
          <a:p>
            <a:r>
              <a:rPr lang="nl-NL" dirty="0"/>
              <a:t>Breken van de vliezen:</a:t>
            </a:r>
          </a:p>
          <a:p>
            <a:pPr lvl="1"/>
            <a:r>
              <a:rPr lang="nl-NL" dirty="0"/>
              <a:t>In het vruchtwater zitten witte vlokjes</a:t>
            </a:r>
          </a:p>
          <a:p>
            <a:r>
              <a:rPr lang="nl-NL" dirty="0"/>
              <a:t>Regelmatig terugkerende weeën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30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Weeën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Samentrekkingen van de baarmoeder onder invloed van het hormoon oxytocine </a:t>
            </a:r>
          </a:p>
          <a:p>
            <a:r>
              <a:rPr lang="nl-NL" dirty="0"/>
              <a:t>Verloop wee is een golfbeweging: wee zwelt aan, bereikt een hoogtepunt en neemt weer af</a:t>
            </a:r>
          </a:p>
          <a:p>
            <a:r>
              <a:rPr lang="nl-NL" dirty="0"/>
              <a:t>Harde buiken tijdens de zwangerschap</a:t>
            </a:r>
          </a:p>
          <a:p>
            <a:r>
              <a:rPr lang="nl-NL" dirty="0"/>
              <a:t>Voorweeën </a:t>
            </a:r>
            <a:r>
              <a:rPr lang="nl-NL" dirty="0">
                <a:sym typeface="Wingdings" pitchFamily="2" charset="2"/>
              </a:rPr>
              <a:t> indaling van het hoofdje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37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Weeën of het breken van de vliezen start de bevalling.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09" y="2567522"/>
            <a:ext cx="5816991" cy="375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681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Natuurlijke bevalling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hlinkClick r:id="rId2"/>
              </a:rPr>
              <a:t>https://www.youtube.com/watch?v=ZQkULC1bXzc</a:t>
            </a:r>
            <a:r>
              <a:rPr lang="nl-NL" sz="1800" dirty="0"/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59" y="2646649"/>
            <a:ext cx="6164164" cy="36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49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B73F6-021C-4826-9E4C-40FF0B49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Erfelijkheidsleer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65E602-4524-4B62-BA25-C25105EC6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https://www.youtube.com/watch?v=xKJJuRmXDMo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3F82B1-F640-4182-9038-1AB9797B5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74" y="2781887"/>
            <a:ext cx="3427827" cy="342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02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Fasen tijdens de bevalling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Ontsluitingsfase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Uitdrijvingsfase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Nageboorte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791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Ontsluitingsfase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Fase van de ontsluiting van de baarmoedermond: tot 10 centimeter </a:t>
            </a:r>
          </a:p>
          <a:p>
            <a:r>
              <a:rPr lang="nl-NL" dirty="0"/>
              <a:t>Baarmoederhals verstrijkt </a:t>
            </a:r>
          </a:p>
          <a:p>
            <a:r>
              <a:rPr lang="nl-NL" dirty="0"/>
              <a:t>Snelheid: ongeveer 1 cm per uur</a:t>
            </a:r>
          </a:p>
          <a:p>
            <a:r>
              <a:rPr lang="nl-NL" dirty="0"/>
              <a:t>Weeën steeds sneller: uiteindelijk om de 3 min een wee van ongeveer 1 minuut</a:t>
            </a:r>
          </a:p>
        </p:txBody>
      </p:sp>
    </p:spTree>
    <p:extLst>
      <p:ext uri="{BB962C8B-B14F-4D97-AF65-F5344CB8AC3E}">
        <p14:creationId xmlns:p14="http://schemas.microsoft.com/office/powerpoint/2010/main" val="60470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Uitdrijvingsfase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Uitdrijvings- of persweeën duwen het kind naar buiten</a:t>
            </a:r>
          </a:p>
          <a:p>
            <a:r>
              <a:rPr lang="nl-NL" dirty="0"/>
              <a:t>Vrouw perst actief mee</a:t>
            </a:r>
          </a:p>
          <a:p>
            <a:r>
              <a:rPr lang="nl-NL" dirty="0"/>
              <a:t>Duur: bij het eerste kind 1-2 uur</a:t>
            </a:r>
          </a:p>
          <a:p>
            <a:r>
              <a:rPr lang="nl-NL" dirty="0"/>
              <a:t>Baby wordt geboren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7758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Nageboortefase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Tijd tussen de geboorte en de geboorte van de placenta</a:t>
            </a:r>
          </a:p>
          <a:p>
            <a:r>
              <a:rPr lang="nl-NL" dirty="0"/>
              <a:t>Nageboorte weeën </a:t>
            </a:r>
            <a:r>
              <a:rPr lang="nl-NL" dirty="0">
                <a:sym typeface="Wingdings" pitchFamily="2" charset="2"/>
              </a:rPr>
              <a:t> zorgen voor krachtig samentrekken om de placenta en vliezen uit te stoten</a:t>
            </a:r>
          </a:p>
          <a:p>
            <a:r>
              <a:rPr lang="nl-NL" dirty="0">
                <a:sym typeface="Wingdings" pitchFamily="2" charset="2"/>
              </a:rPr>
              <a:t>Duur: normaal een kwartier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6568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Keizersnede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hlinkClick r:id="" action="ppaction://noaction"/>
            </a:endParaRPr>
          </a:p>
          <a:p>
            <a:pPr marL="0" indent="0">
              <a:buNone/>
            </a:pPr>
            <a:r>
              <a:rPr lang="nl-NL" dirty="0">
                <a:hlinkClick r:id="" action="ppaction://noaction"/>
              </a:rPr>
              <a:t>Animatie keizersnede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30" y="3010486"/>
            <a:ext cx="4108406" cy="331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764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7" y="3169757"/>
            <a:ext cx="4754828" cy="356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Pasgeboren baby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6" y="1277076"/>
            <a:ext cx="4754827" cy="318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75" y="1268760"/>
            <a:ext cx="345507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44" y="3861048"/>
            <a:ext cx="3833107" cy="287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419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de volgende keer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nl-NL" dirty="0"/>
              <a:t>Leren</a:t>
            </a:r>
          </a:p>
          <a:p>
            <a:pPr marL="0" indent="0">
              <a:buNone/>
            </a:pPr>
            <a:r>
              <a:rPr lang="nl-NL" dirty="0"/>
              <a:t>	Reader Bevruchting, zwangerschap en geboorte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volgende keer:</a:t>
            </a:r>
          </a:p>
          <a:p>
            <a:pPr marL="0" indent="0">
              <a:buNone/>
            </a:pPr>
            <a:r>
              <a:rPr lang="nl-NL" dirty="0"/>
              <a:t>Reader Zieke kinderen</a:t>
            </a:r>
          </a:p>
        </p:txBody>
      </p:sp>
    </p:spTree>
    <p:extLst>
      <p:ext uri="{BB962C8B-B14F-4D97-AF65-F5344CB8AC3E}">
        <p14:creationId xmlns:p14="http://schemas.microsoft.com/office/powerpoint/2010/main" val="1481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Zaadcellen en eicellen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Zaadcellen en eicellen bevatten helft aantal chromosomen </a:t>
            </a:r>
          </a:p>
          <a:p>
            <a:r>
              <a:rPr lang="nl-NL" dirty="0"/>
              <a:t>dus bij de versmelting ontstaat een unieke nieuwe cel met eigenschappen van vader en moeder. </a:t>
            </a:r>
          </a:p>
        </p:txBody>
      </p:sp>
    </p:spTree>
    <p:extLst>
      <p:ext uri="{BB962C8B-B14F-4D97-AF65-F5344CB8AC3E}">
        <p14:creationId xmlns:p14="http://schemas.microsoft.com/office/powerpoint/2010/main" val="24200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Celdeling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Gewone celdeling (mitose)</a:t>
            </a:r>
          </a:p>
          <a:p>
            <a:r>
              <a:rPr lang="nl-NL" dirty="0"/>
              <a:t>Geslachtelijke celdeling (meiose)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980728"/>
            <a:ext cx="28765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9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419018" cy="120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9816"/>
            <a:ext cx="6097818" cy="125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7"/>
            <a:ext cx="5953802" cy="183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88224" y="203713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Normale bevruchting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589356" y="3476754"/>
            <a:ext cx="205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Eeneiige tweeling: 1 eicel bevrucht door 1 zaadcel, daarna splitsing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637370" y="5072737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Twee-eiige tweeling: 2 eicellen bevrucht door 2 zaadcellen </a:t>
            </a:r>
          </a:p>
        </p:txBody>
      </p:sp>
    </p:spTree>
    <p:extLst>
      <p:ext uri="{BB962C8B-B14F-4D97-AF65-F5344CB8AC3E}">
        <p14:creationId xmlns:p14="http://schemas.microsoft.com/office/powerpoint/2010/main" val="284865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19093"/>
            <a:ext cx="3995936" cy="244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Bevruchting=conceptie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Zaadcellen maken staartbewegingen </a:t>
            </a:r>
          </a:p>
          <a:p>
            <a:r>
              <a:rPr lang="nl-NL" dirty="0"/>
              <a:t>Route zaadcel:</a:t>
            </a:r>
          </a:p>
          <a:p>
            <a:pPr lvl="1"/>
            <a:r>
              <a:rPr lang="nl-NL" dirty="0"/>
              <a:t>top van de vagina </a:t>
            </a:r>
          </a:p>
          <a:p>
            <a:pPr lvl="1"/>
            <a:r>
              <a:rPr lang="nl-NL" dirty="0"/>
              <a:t>omhoog door de baarmoederhals</a:t>
            </a:r>
          </a:p>
          <a:p>
            <a:pPr lvl="1"/>
            <a:r>
              <a:rPr lang="nl-NL" dirty="0"/>
              <a:t>baarmoederlichaam</a:t>
            </a:r>
          </a:p>
          <a:p>
            <a:pPr lvl="1"/>
            <a:r>
              <a:rPr lang="nl-NL" dirty="0"/>
              <a:t>naar de eileiders </a:t>
            </a:r>
          </a:p>
          <a:p>
            <a:pPr lvl="1"/>
            <a:r>
              <a:rPr lang="nl-NL" dirty="0">
                <a:sym typeface="Wingdings" pitchFamily="2" charset="2"/>
              </a:rPr>
              <a:t>1 zaadcel versmelt met de eicel </a:t>
            </a:r>
          </a:p>
          <a:p>
            <a:pPr lvl="1"/>
            <a:r>
              <a:rPr lang="nl-NL" dirty="0">
                <a:sym typeface="Wingdings" pitchFamily="2" charset="2"/>
              </a:rPr>
              <a:t>vrucht ontstaat </a:t>
            </a:r>
          </a:p>
          <a:p>
            <a:pPr marL="393192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800" dirty="0">
                <a:hlinkClick r:id="rId3"/>
              </a:rPr>
              <a:t>https://www.youtube.com/watch?v=0DRWuxkBFtU</a:t>
            </a:r>
            <a:r>
              <a:rPr lang="nl-N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0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91C4D-0BDC-4953-89F0-A1693087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Zwangerschap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97848E-582D-485B-B824-E0C0AE236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79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Innesteling van de vrucht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526" y="1847088"/>
            <a:ext cx="707694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244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EFE23B-66EE-4BFC-83FE-685DD66709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7C6DE6-DC9F-420C-85D8-C0582CE839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74B16AD-183F-4A54-B974-34679FE969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779</Words>
  <Application>Microsoft Office PowerPoint</Application>
  <PresentationFormat>Diavoorstelling (4:3)</PresentationFormat>
  <Paragraphs>212</Paragraphs>
  <Slides>36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Calibri</vt:lpstr>
      <vt:lpstr>Constantia</vt:lpstr>
      <vt:lpstr>Wingdings 2</vt:lpstr>
      <vt:lpstr>Stroom</vt:lpstr>
      <vt:lpstr>Gezondheidskunde</vt:lpstr>
      <vt:lpstr>Inhoud</vt:lpstr>
      <vt:lpstr>Erfelijkheidsleer</vt:lpstr>
      <vt:lpstr>Zaadcellen en eicellen</vt:lpstr>
      <vt:lpstr>Celdeling</vt:lpstr>
      <vt:lpstr>Meerlingen</vt:lpstr>
      <vt:lpstr>Bevruchting=conceptie</vt:lpstr>
      <vt:lpstr>Zwangerschap</vt:lpstr>
      <vt:lpstr>Innesteling van de vrucht</vt:lpstr>
      <vt:lpstr>PowerPoint-presentatie</vt:lpstr>
      <vt:lpstr>Ontwikkeling van de vrucht</vt:lpstr>
      <vt:lpstr>Moederkoek = placenta</vt:lpstr>
      <vt:lpstr>Navelstreng</vt:lpstr>
      <vt:lpstr>Vruchtwater</vt:lpstr>
      <vt:lpstr>Opdracht zwangerschap</vt:lpstr>
      <vt:lpstr>Zwangerschapsverschijnselen</vt:lpstr>
      <vt:lpstr>Ontwikkeling per zwangerschapsmaand</vt:lpstr>
      <vt:lpstr>Ontwikkeling per zwangerschapsmaand</vt:lpstr>
      <vt:lpstr>Ontwikkeling per zwangerschapsmaand</vt:lpstr>
      <vt:lpstr>Ontwikkeling per zwangerschapsmaand</vt:lpstr>
      <vt:lpstr>Ontwikkeling per zwangerschapsmaand</vt:lpstr>
      <vt:lpstr>De bevalling</vt:lpstr>
      <vt:lpstr>Inhoud</vt:lpstr>
      <vt:lpstr>Moment van geboorte</vt:lpstr>
      <vt:lpstr>Ligging van de baby</vt:lpstr>
      <vt:lpstr>Start van de bevalling </vt:lpstr>
      <vt:lpstr>Weeën </vt:lpstr>
      <vt:lpstr>Ontsluiting</vt:lpstr>
      <vt:lpstr>Natuurlijke bevalling</vt:lpstr>
      <vt:lpstr>Fasen tijdens de bevalling</vt:lpstr>
      <vt:lpstr>Ontsluitingsfase</vt:lpstr>
      <vt:lpstr>Uitdrijvingsfase</vt:lpstr>
      <vt:lpstr>Nageboortefase</vt:lpstr>
      <vt:lpstr>Keizersnede</vt:lpstr>
      <vt:lpstr>Pasgeboren baby</vt:lpstr>
      <vt:lpstr>Voor de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...</dc:title>
  <dc:creator>Femke van der Wal</dc:creator>
  <cp:lastModifiedBy>Femke van der Wal</cp:lastModifiedBy>
  <cp:revision>27</cp:revision>
  <dcterms:modified xsi:type="dcterms:W3CDTF">2020-10-29T10:34:10Z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